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70" r:id="rId3"/>
    <p:sldId id="259" r:id="rId4"/>
    <p:sldId id="261" r:id="rId5"/>
    <p:sldId id="263" r:id="rId6"/>
    <p:sldId id="265" r:id="rId7"/>
    <p:sldId id="264" r:id="rId8"/>
    <p:sldId id="266" r:id="rId9"/>
    <p:sldId id="268" r:id="rId10"/>
    <p:sldId id="267" r:id="rId11"/>
    <p:sldId id="284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81" r:id="rId24"/>
    <p:sldId id="282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58" autoAdjust="0"/>
  </p:normalViewPr>
  <p:slideViewPr>
    <p:cSldViewPr>
      <p:cViewPr varScale="1">
        <p:scale>
          <a:sx n="103" d="100"/>
          <a:sy n="103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45A93-1198-4FBB-9806-D09A6C75FD8D}" type="datetimeFigureOut">
              <a:rPr lang="fr-FR" smtClean="0"/>
              <a:pPr/>
              <a:t>27/05/2011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7387E-C3E3-48CC-A74D-6DE48587E7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387E-C3E3-48CC-A74D-6DE48587E7E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387E-C3E3-48CC-A74D-6DE48587E7E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387E-C3E3-48CC-A74D-6DE48587E7E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7387E-C3E3-48CC-A74D-6DE48587E7E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p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ipn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7800" y="-71438"/>
            <a:ext cx="1687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 userDrawn="1"/>
        </p:nvSpPr>
        <p:spPr>
          <a:xfrm>
            <a:off x="0" y="6611938"/>
            <a:ext cx="300434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0" smtClean="0">
                <a:solidFill>
                  <a:srgbClr val="7030A0"/>
                </a:solidFill>
                <a:latin typeface="+mn-lt"/>
              </a:rPr>
              <a:t>Rindel. Emmanuel– IPNO – Detector Dpt – 27/05/2011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67040" y="6611779"/>
            <a:ext cx="24769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noProof="0" smtClean="0">
                <a:solidFill>
                  <a:srgbClr val="7030A0"/>
                </a:solidFill>
                <a:latin typeface="+mn-lt"/>
              </a:rPr>
              <a:t>HPS Ecal and vacuum chamber presentation</a:t>
            </a:r>
            <a:endParaRPr lang="en-US" sz="1000" noProof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B5A203C-7543-4B6F-BC57-278DED0552B7}" type="slidenum">
              <a:rPr lang="en-US" sz="1000" noProof="0" smtClean="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en-US" sz="1000" noProof="0" smtClean="0">
                <a:solidFill>
                  <a:srgbClr val="7030A0"/>
                </a:solidFill>
                <a:latin typeface="+mn-lt"/>
              </a:rPr>
              <a:t>/24</a:t>
            </a:r>
            <a:endParaRPr lang="en-US" sz="1000" noProof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pective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0" y="6611938"/>
            <a:ext cx="290353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7030A0"/>
                </a:solidFill>
              </a:rPr>
              <a:t>Rosier Ph. – IPNO – Detector Dpt. – 27/05/2011</a:t>
            </a: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23088" y="6611938"/>
            <a:ext cx="222091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7030A0"/>
                </a:solidFill>
              </a:rPr>
              <a:t>APRIME HPS collaboration meeting</a:t>
            </a: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75DEA8-3855-4422-9ED8-92DCE8441F4E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/24</a:t>
            </a:r>
          </a:p>
        </p:txBody>
      </p:sp>
      <p:pic>
        <p:nvPicPr>
          <p:cNvPr id="5" name="Image 9" descr="logoip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800" y="-71438"/>
            <a:ext cx="24066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 userDrawn="1">
            <p:ph type="ftr" sz="quarter" idx="10"/>
          </p:nvPr>
        </p:nvSpPr>
        <p:spPr>
          <a:xfrm>
            <a:off x="179388" y="5084763"/>
            <a:ext cx="1714500" cy="1357312"/>
          </a:xfrm>
        </p:spPr>
        <p:txBody>
          <a:bodyPr/>
          <a:lstStyle>
            <a:lvl1pPr algn="l">
              <a:defRPr sz="1000" b="1" i="0" kern="0" baseline="0">
                <a:solidFill>
                  <a:srgbClr val="501F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r>
              <a:rPr lang="fr-FR">
                <a:solidFill>
                  <a:srgbClr val="AB757F"/>
                </a:solidFill>
              </a:rPr>
              <a:t/>
            </a:r>
            <a:br>
              <a:rPr lang="fr-FR">
                <a:solidFill>
                  <a:srgbClr val="AB757F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/>
              <a:t>91406 Orsay cedex</a:t>
            </a:r>
          </a:p>
          <a:p>
            <a:pPr>
              <a:defRPr/>
            </a:pPr>
            <a:r>
              <a:rPr lang="fr-FR"/>
              <a:t>Tél. : +33 1 69 15 73 40</a:t>
            </a:r>
          </a:p>
          <a:p>
            <a:pPr>
              <a:defRPr/>
            </a:pPr>
            <a:r>
              <a:rPr lang="fr-FR"/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D49D62-AA7E-41D2-B3EA-F172147EDE61}" type="datetimeFigureOut">
              <a:rPr lang="fr-FR"/>
              <a:pPr>
                <a:defRPr/>
              </a:pPr>
              <a:t>27/05/2011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9B979C-8031-42F4-8A52-0E181ABE4A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63888" y="1916832"/>
            <a:ext cx="49685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1- Vacuum chamber proposal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   1.1- Stainless steel chamber design and calculations 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    1.2- Aluminum chamber design and calculations </a:t>
            </a:r>
          </a:p>
          <a:p>
            <a:r>
              <a:rPr lang="en-US" sz="1400" dirty="0" smtClean="0"/>
              <a:t>   </a:t>
            </a:r>
            <a:endParaRPr lang="en-US" sz="1400" b="1" dirty="0" smtClean="0"/>
          </a:p>
          <a:p>
            <a:r>
              <a:rPr lang="en-US" sz="1400" dirty="0" smtClean="0"/>
              <a:t>2- </a:t>
            </a:r>
            <a:r>
              <a:rPr lang="en-US" sz="1400" dirty="0" err="1" smtClean="0"/>
              <a:t>Ecal</a:t>
            </a:r>
            <a:r>
              <a:rPr lang="en-US" sz="1400" dirty="0" smtClean="0"/>
              <a:t> Crystal support frames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    2-1- design 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    2-2- calculations</a:t>
            </a:r>
          </a:p>
          <a:p>
            <a:endParaRPr lang="en-US" sz="1400" dirty="0" smtClean="0"/>
          </a:p>
          <a:p>
            <a:r>
              <a:rPr lang="en-US" sz="1400" dirty="0" smtClean="0"/>
              <a:t>3- </a:t>
            </a:r>
            <a:r>
              <a:rPr lang="en-US" sz="1400" dirty="0" err="1" smtClean="0"/>
              <a:t>Ecal</a:t>
            </a:r>
            <a:r>
              <a:rPr lang="en-US" sz="1400" dirty="0" smtClean="0"/>
              <a:t> assembly design</a:t>
            </a:r>
          </a:p>
          <a:p>
            <a:r>
              <a:rPr lang="en-US" sz="1400" dirty="0" smtClean="0"/>
              <a:t>    </a:t>
            </a:r>
          </a:p>
          <a:p>
            <a:r>
              <a:rPr lang="en-US" sz="1400" dirty="0" smtClean="0"/>
              <a:t>        3-1 </a:t>
            </a:r>
            <a:r>
              <a:rPr lang="en-US" sz="1400" dirty="0" err="1" smtClean="0"/>
              <a:t>Ecal</a:t>
            </a:r>
            <a:r>
              <a:rPr lang="en-US" sz="1400" dirty="0" smtClean="0"/>
              <a:t> frames and vacuum chamber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    3-2 </a:t>
            </a:r>
            <a:r>
              <a:rPr lang="en-US" sz="1400" dirty="0" err="1" smtClean="0"/>
              <a:t>Ecal</a:t>
            </a:r>
            <a:r>
              <a:rPr lang="en-US" sz="1400" dirty="0" smtClean="0"/>
              <a:t> frame supports principle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 smtClean="0"/>
              <a:t>        3-3 Enclosure + </a:t>
            </a:r>
            <a:r>
              <a:rPr lang="en-US" sz="1400" dirty="0" err="1" smtClean="0"/>
              <a:t>pcb</a:t>
            </a:r>
            <a:endParaRPr lang="en-US" sz="1400" dirty="0"/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2555776" y="476672"/>
            <a:ext cx="5860900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/>
              <a:t>HPS </a:t>
            </a:r>
            <a:r>
              <a:rPr lang="en-US" sz="2400" b="1" dirty="0" err="1" smtClean="0"/>
              <a:t>Ecal</a:t>
            </a:r>
            <a:r>
              <a:rPr lang="en-US" sz="2400" b="1" dirty="0" smtClean="0"/>
              <a:t> and vacuum chamber design</a:t>
            </a:r>
            <a:endParaRPr lang="en-US" sz="2400" b="1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79388" y="5084763"/>
            <a:ext cx="1714500" cy="1357312"/>
          </a:xfrm>
        </p:spPr>
        <p:txBody>
          <a:bodyPr/>
          <a:lstStyle>
            <a:lvl1pPr algn="l">
              <a:defRPr sz="1000" b="1" i="0" kern="0" baseline="0">
                <a:solidFill>
                  <a:srgbClr val="501F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 dirty="0"/>
              <a:t>Unité mixte de recherche </a:t>
            </a:r>
            <a:br>
              <a:rPr lang="fr-FR" dirty="0"/>
            </a:br>
            <a:r>
              <a:rPr lang="fr-FR" dirty="0"/>
              <a:t>CNRS-IN2P3</a:t>
            </a:r>
          </a:p>
          <a:p>
            <a:pPr>
              <a:defRPr/>
            </a:pPr>
            <a:r>
              <a:rPr lang="fr-FR" dirty="0"/>
              <a:t>Université Paris-Sud 11</a:t>
            </a:r>
            <a:r>
              <a:rPr lang="fr-FR" dirty="0">
                <a:solidFill>
                  <a:srgbClr val="AB757F"/>
                </a:solidFill>
              </a:rPr>
              <a:t/>
            </a:r>
            <a:br>
              <a:rPr lang="fr-FR" dirty="0">
                <a:solidFill>
                  <a:srgbClr val="AB757F"/>
                </a:solidFill>
              </a:rPr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91406 Orsay cedex</a:t>
            </a:r>
          </a:p>
          <a:p>
            <a:pPr>
              <a:defRPr/>
            </a:pPr>
            <a:r>
              <a:rPr lang="fr-FR" dirty="0"/>
              <a:t>Tél. : +33 1 69 15 73 40</a:t>
            </a:r>
          </a:p>
          <a:p>
            <a:pPr>
              <a:defRPr/>
            </a:pPr>
            <a:r>
              <a:rPr lang="fr-FR" dirty="0"/>
              <a:t>Fax : +33 1 69 15 64 70</a:t>
            </a:r>
          </a:p>
          <a:p>
            <a:pPr>
              <a:defRPr/>
            </a:pPr>
            <a:r>
              <a:rPr lang="fr-FR" dirty="0"/>
              <a:t>http://ipnweb.in2p3.fr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tress ch alu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980728"/>
            <a:ext cx="6264696" cy="547605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16216" y="2132856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Aluminum 5083</a:t>
            </a:r>
          </a:p>
          <a:p>
            <a:r>
              <a:rPr lang="en-US" sz="1200" smtClean="0"/>
              <a:t>Rp 0.2 =130 Mpa</a:t>
            </a:r>
          </a:p>
          <a:p>
            <a:r>
              <a:rPr lang="en-US" sz="1200" smtClean="0"/>
              <a:t>Rm = 260 Mpa</a:t>
            </a:r>
          </a:p>
          <a:p>
            <a:endParaRPr lang="en-US" sz="1200" smtClean="0"/>
          </a:p>
          <a:p>
            <a:r>
              <a:rPr lang="en-US" sz="1200" smtClean="0">
                <a:solidFill>
                  <a:srgbClr val="FF0000"/>
                </a:solidFill>
              </a:rPr>
              <a:t>Max 2/3 Rp 0.2 = 85 Mpa</a:t>
            </a:r>
          </a:p>
          <a:p>
            <a:endParaRPr lang="en-US" sz="1200" smtClean="0"/>
          </a:p>
          <a:p>
            <a:endParaRPr lang="en-US" sz="1200"/>
          </a:p>
        </p:txBody>
      </p:sp>
      <p:sp>
        <p:nvSpPr>
          <p:cNvPr id="8" name="ZoneTexte 7"/>
          <p:cNvSpPr txBox="1"/>
          <p:nvPr/>
        </p:nvSpPr>
        <p:spPr>
          <a:xfrm>
            <a:off x="6084168" y="4869160"/>
            <a:ext cx="2916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Stress max 97 </a:t>
            </a:r>
            <a:r>
              <a:rPr lang="en-US" sz="1200" dirty="0" err="1" smtClean="0"/>
              <a:t>Mpa</a:t>
            </a:r>
            <a:r>
              <a:rPr lang="en-US" sz="1200" dirty="0" smtClean="0"/>
              <a:t> due to corner of pillar are singularity of calculation and not representative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Max real stress = 70 </a:t>
            </a:r>
            <a:r>
              <a:rPr lang="en-US" sz="1200" b="1" dirty="0" err="1" smtClean="0">
                <a:solidFill>
                  <a:srgbClr val="FF0000"/>
                </a:solidFill>
              </a:rPr>
              <a:t>Mpa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2195736" y="188640"/>
            <a:ext cx="4793300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Aluminum vacuum chamber calculation: stress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198884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 chambers follow the design rules (</a:t>
            </a:r>
            <a:r>
              <a:rPr lang="en-US" dirty="0" err="1" smtClean="0"/>
              <a:t>french</a:t>
            </a:r>
            <a:r>
              <a:rPr lang="en-US" dirty="0" smtClean="0"/>
              <a:t> CODAP for pressure vessels)</a:t>
            </a:r>
          </a:p>
          <a:p>
            <a:endParaRPr lang="en-US" dirty="0" smtClean="0"/>
          </a:p>
          <a:p>
            <a:r>
              <a:rPr lang="en-US" dirty="0" smtClean="0"/>
              <a:t>But…</a:t>
            </a:r>
          </a:p>
          <a:p>
            <a:endParaRPr lang="en-US" dirty="0" smtClean="0"/>
          </a:p>
          <a:p>
            <a:r>
              <a:rPr lang="en-US" dirty="0" smtClean="0"/>
              <a:t>From the mechanical point of view , stainless steel is better :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In terms of manufacturing and welding (more common in industry)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/>
            <a:r>
              <a:rPr lang="en-US" dirty="0" smtClean="0"/>
              <a:t>2) The rear side of the horizontal plates of 3 mm  (instead 6mm Aluminum) gives  a  bigger gap for cooling tubes, insulation and preamps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Simulations must also show results with steel</a:t>
            </a:r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2195736" y="188640"/>
            <a:ext cx="5952270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/>
              <a:t>Conclusions about the 2 vacuum chamber design proposal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31640" y="3140968"/>
            <a:ext cx="666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HPS </a:t>
            </a:r>
            <a:r>
              <a:rPr lang="fr-FR" sz="4000" dirty="0" err="1" smtClean="0"/>
              <a:t>Ecal</a:t>
            </a:r>
            <a:r>
              <a:rPr lang="fr-FR" sz="4000" dirty="0" smtClean="0"/>
              <a:t> frames design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ssemblage cadre 46 cristaux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692696"/>
            <a:ext cx="4831162" cy="3064543"/>
          </a:xfrm>
          <a:prstGeom prst="rect">
            <a:avLst/>
          </a:prstGeom>
        </p:spPr>
      </p:pic>
      <p:pic>
        <p:nvPicPr>
          <p:cNvPr id="7" name="Image 6" descr="assemblage cadre seul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501008"/>
            <a:ext cx="5916313" cy="2822386"/>
          </a:xfrm>
          <a:prstGeom prst="rect">
            <a:avLst/>
          </a:prstGeom>
        </p:spPr>
      </p:pic>
      <p:pic>
        <p:nvPicPr>
          <p:cNvPr id="8" name="Image 7" descr="collage feuille metal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96136" y="2348880"/>
            <a:ext cx="3070941" cy="253864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5856" y="83671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Same design as DVCS but simplified (rectangular)</a:t>
            </a:r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51520" y="285293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46 crystals on a  line</a:t>
            </a:r>
            <a:endParaRPr lang="en-U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572000" y="1700808"/>
            <a:ext cx="180020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spacers to block them</a:t>
            </a:r>
            <a:endParaRPr lang="en-U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03848" y="5589240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metal sheets (thickness= 0,12mm) tensed and glued on the frames</a:t>
            </a:r>
            <a:endParaRPr lang="en-US" sz="1200" dirty="0"/>
          </a:p>
        </p:txBody>
      </p:sp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3779912" y="188640"/>
            <a:ext cx="315022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/>
              <a:t>Crystal support frames design</a:t>
            </a:r>
            <a:endParaRPr lang="en-US" sz="1600" b="1"/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5076056" y="3573016"/>
            <a:ext cx="25202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empilage 5 cadres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060848"/>
            <a:ext cx="5058888" cy="3312368"/>
          </a:xfrm>
          <a:prstGeom prst="rect">
            <a:avLst/>
          </a:prstGeom>
        </p:spPr>
      </p:pic>
      <p:pic>
        <p:nvPicPr>
          <p:cNvPr id="11" name="Image 10" descr="empilage arriere 5 cadres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36096" y="1700808"/>
            <a:ext cx="3204649" cy="40324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5616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 frames are stacked one by one (APD control at each line)</a:t>
            </a:r>
            <a:endParaRPr lang="en-US"/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3779912" y="188640"/>
            <a:ext cx="3631122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Crystal support frames stacking (1)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empilage total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2342" y="1052736"/>
            <a:ext cx="8821658" cy="3456322"/>
          </a:xfrm>
          <a:prstGeom prst="rect">
            <a:avLst/>
          </a:prstGeom>
        </p:spPr>
      </p:pic>
      <p:pic>
        <p:nvPicPr>
          <p:cNvPr id="6" name="Image 5" descr="serrage des cadres et raidisseur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4149080"/>
            <a:ext cx="1959512" cy="1997746"/>
          </a:xfrm>
          <a:prstGeom prst="rect">
            <a:avLst/>
          </a:prstGeom>
        </p:spPr>
      </p:pic>
      <p:pic>
        <p:nvPicPr>
          <p:cNvPr id="8" name="Image 7" descr="serrage des cadres et raidisseur av.bmp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83768" y="4149080"/>
            <a:ext cx="1938567" cy="17728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87624" y="908720"/>
            <a:ext cx="316835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The frames are clamped with screws</a:t>
            </a:r>
            <a:endParaRPr lang="en-US" sz="1200"/>
          </a:p>
        </p:txBody>
      </p:sp>
      <p:sp>
        <p:nvSpPr>
          <p:cNvPr id="11" name="ZoneTexte 10"/>
          <p:cNvSpPr txBox="1"/>
          <p:nvPr/>
        </p:nvSpPr>
        <p:spPr>
          <a:xfrm>
            <a:off x="7236296" y="148478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Each side is clamped with a strong support plate</a:t>
            </a:r>
            <a:endParaRPr lang="en-US" sz="1000"/>
          </a:p>
        </p:txBody>
      </p:sp>
      <p:cxnSp>
        <p:nvCxnSpPr>
          <p:cNvPr id="13" name="Connecteur droit avec flèche 12"/>
          <p:cNvCxnSpPr/>
          <p:nvPr/>
        </p:nvCxnSpPr>
        <p:spPr>
          <a:xfrm rot="16200000" flipH="1">
            <a:off x="7956376" y="1916832"/>
            <a:ext cx="50405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83568" y="6093296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rear frames </a:t>
            </a:r>
            <a:endParaRPr lang="en-US" sz="1000"/>
          </a:p>
        </p:txBody>
      </p:sp>
      <p:sp>
        <p:nvSpPr>
          <p:cNvPr id="16" name="ZoneTexte 15"/>
          <p:cNvSpPr txBox="1"/>
          <p:nvPr/>
        </p:nvSpPr>
        <p:spPr>
          <a:xfrm>
            <a:off x="2771800" y="602128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front frames </a:t>
            </a:r>
            <a:endParaRPr lang="en-US" sz="1000"/>
          </a:p>
        </p:txBody>
      </p:sp>
      <p:pic>
        <p:nvPicPr>
          <p:cNvPr id="17" name="Image 16" descr="flanc  cadres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4149080"/>
            <a:ext cx="2421858" cy="1568162"/>
          </a:xfrm>
          <a:prstGeom prst="rect">
            <a:avLst/>
          </a:prstGeom>
        </p:spPr>
      </p:pic>
      <p:pic>
        <p:nvPicPr>
          <p:cNvPr id="18" name="Image 17" descr="flanc  2 cadres.bmp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36296" y="3933056"/>
            <a:ext cx="1788476" cy="1830311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rot="10800000" flipV="1">
            <a:off x="395536" y="3861048"/>
            <a:ext cx="432048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83568" y="3645024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1 3 Screws on each frame</a:t>
            </a:r>
            <a:endParaRPr lang="en-US" sz="1000"/>
          </a:p>
        </p:txBody>
      </p:sp>
      <p:sp>
        <p:nvSpPr>
          <p:cNvPr id="22" name="ZoneTexte 21"/>
          <p:cNvSpPr txBox="1"/>
          <p:nvPr/>
        </p:nvSpPr>
        <p:spPr>
          <a:xfrm>
            <a:off x="1403648" y="1340768"/>
            <a:ext cx="3110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2 beams added to give more inertia at the assembly</a:t>
            </a:r>
            <a:endParaRPr lang="en-US" sz="1000"/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1187624" y="1772816"/>
            <a:ext cx="648072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H="1">
            <a:off x="1655676" y="1664804"/>
            <a:ext cx="432048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5400000" flipH="1" flipV="1">
            <a:off x="4391980" y="5553236"/>
            <a:ext cx="86409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139952" y="6093296"/>
            <a:ext cx="2520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front adjustment of the frames  </a:t>
            </a:r>
            <a:endParaRPr lang="en-US" sz="1000"/>
          </a:p>
        </p:txBody>
      </p:sp>
      <p:sp>
        <p:nvSpPr>
          <p:cNvPr id="24" name="ZoneTexte 1"/>
          <p:cNvSpPr txBox="1">
            <a:spLocks noChangeArrowheads="1"/>
          </p:cNvSpPr>
          <p:nvPr/>
        </p:nvSpPr>
        <p:spPr bwMode="auto">
          <a:xfrm>
            <a:off x="3779912" y="188640"/>
            <a:ext cx="3631122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Crystal support frames stacking (2)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formée cadres avant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1412776"/>
            <a:ext cx="5904656" cy="1188132"/>
          </a:xfrm>
          <a:prstGeom prst="rect">
            <a:avLst/>
          </a:prstGeom>
        </p:spPr>
      </p:pic>
      <p:pic>
        <p:nvPicPr>
          <p:cNvPr id="5" name="Image 4" descr="deformée cadres arrieres.bmp"/>
          <p:cNvPicPr>
            <a:picLocks noChangeAspect="1"/>
          </p:cNvPicPr>
          <p:nvPr/>
        </p:nvPicPr>
        <p:blipFill>
          <a:blip r:embed="rId3" cstate="screen"/>
          <a:srcRect t="13701"/>
          <a:stretch>
            <a:fillRect/>
          </a:stretch>
        </p:blipFill>
        <p:spPr>
          <a:xfrm>
            <a:off x="1691680" y="3717032"/>
            <a:ext cx="5688632" cy="1360637"/>
          </a:xfrm>
          <a:prstGeom prst="rect">
            <a:avLst/>
          </a:prstGeom>
        </p:spPr>
      </p:pic>
      <p:pic>
        <p:nvPicPr>
          <p:cNvPr id="6" name="Image 5" descr="stress cadres avant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91680" y="2564904"/>
            <a:ext cx="5940152" cy="1173542"/>
          </a:xfrm>
          <a:prstGeom prst="rect">
            <a:avLst/>
          </a:prstGeom>
        </p:spPr>
      </p:pic>
      <p:pic>
        <p:nvPicPr>
          <p:cNvPr id="8" name="Image 7" descr="stress cadres arrieres.bmp"/>
          <p:cNvPicPr>
            <a:picLocks noChangeAspect="1"/>
          </p:cNvPicPr>
          <p:nvPr/>
        </p:nvPicPr>
        <p:blipFill>
          <a:blip r:embed="rId5" cstate="screen"/>
          <a:srcRect t="17081"/>
          <a:stretch>
            <a:fillRect/>
          </a:stretch>
        </p:blipFill>
        <p:spPr>
          <a:xfrm>
            <a:off x="1547664" y="5085184"/>
            <a:ext cx="6084168" cy="13982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25649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Front frames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07504" y="48691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Rear</a:t>
            </a:r>
            <a:r>
              <a:rPr lang="fr-FR" dirty="0" smtClean="0"/>
              <a:t> frames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68344" y="1772816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 max =0,042mm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8344" y="400506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 max =0,07mm</a:t>
            </a:r>
            <a:endParaRPr lang="fr-FR" sz="1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668344" y="2924944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Stress max :12Mpa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487816" y="5517232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Stress max :18Mpa</a:t>
            </a:r>
            <a:endParaRPr lang="fr-FR" sz="1000" dirty="0"/>
          </a:p>
        </p:txBody>
      </p:sp>
      <p:sp>
        <p:nvSpPr>
          <p:cNvPr id="15" name="ZoneTexte 1"/>
          <p:cNvSpPr txBox="1">
            <a:spLocks noChangeArrowheads="1"/>
          </p:cNvSpPr>
          <p:nvPr/>
        </p:nvSpPr>
        <p:spPr bwMode="auto">
          <a:xfrm>
            <a:off x="3563888" y="188640"/>
            <a:ext cx="3676006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Crystal support frames calculations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95736" y="314096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Assembly</a:t>
            </a:r>
            <a:r>
              <a:rPr lang="fr-FR" sz="4000" dirty="0" smtClean="0"/>
              <a:t> design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ensem 1.bmp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5576" y="2700048"/>
            <a:ext cx="3960440" cy="4157952"/>
          </a:xfrm>
          <a:prstGeom prst="rect">
            <a:avLst/>
          </a:prstGeom>
        </p:spPr>
      </p:pic>
      <p:pic>
        <p:nvPicPr>
          <p:cNvPr id="10" name="Image 9" descr="ensem 2.bmp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24938" y="404664"/>
            <a:ext cx="4919062" cy="4734016"/>
          </a:xfrm>
          <a:prstGeom prst="rect">
            <a:avLst/>
          </a:prstGeom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563888" y="188640"/>
            <a:ext cx="3741730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The vacuum chamber with the ECAL</a:t>
            </a:r>
            <a:endParaRPr lang="en-US" sz="1600" b="1" dirty="0"/>
          </a:p>
        </p:txBody>
      </p:sp>
      <p:pic>
        <p:nvPicPr>
          <p:cNvPr id="7" name="Image 30" descr="D:\Rosierph_Catia\A-PRIME\presentation\110211\image ECAL 12021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764704"/>
            <a:ext cx="3360242" cy="198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ssemblage en coupe 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520" y="2132856"/>
            <a:ext cx="8741282" cy="2160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3068960"/>
            <a:ext cx="2160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72400" y="3068960"/>
            <a:ext cx="2160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180306" y="2492102"/>
            <a:ext cx="86409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5400000">
            <a:off x="8101186" y="2276078"/>
            <a:ext cx="86409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251520" y="2492896"/>
            <a:ext cx="720080" cy="917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172400" y="2276872"/>
            <a:ext cx="718492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7584" y="37890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28384" y="37890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8317210" y="3860254"/>
            <a:ext cx="86409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8425508" y="3861048"/>
            <a:ext cx="610988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108298" y="3860254"/>
            <a:ext cx="864096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179512" y="3861048"/>
            <a:ext cx="720080" cy="917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259632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Support</a:t>
            </a:r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179512" y="11967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Adjustment system for each block</a:t>
            </a:r>
            <a:endParaRPr lang="en-US" dirty="0"/>
          </a:p>
        </p:txBody>
      </p:sp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2987824" y="188640"/>
            <a:ext cx="4758290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/>
              <a:t>Top and bottom ECAL independent adjustment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115616" y="306896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Vacuum </a:t>
            </a:r>
            <a:r>
              <a:rPr lang="fr-FR" sz="4000" dirty="0" err="1" smtClean="0"/>
              <a:t>chamber</a:t>
            </a:r>
            <a:r>
              <a:rPr lang="fr-FR" sz="4000" dirty="0" smtClean="0"/>
              <a:t> design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ass dessus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836712"/>
            <a:ext cx="7374803" cy="3460944"/>
          </a:xfrm>
          <a:prstGeom prst="rect">
            <a:avLst/>
          </a:prstGeom>
        </p:spPr>
      </p:pic>
      <p:pic>
        <p:nvPicPr>
          <p:cNvPr id="15" name="Image 14" descr="ass droite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4221088"/>
            <a:ext cx="2182768" cy="2420888"/>
          </a:xfrm>
          <a:prstGeom prst="rect">
            <a:avLst/>
          </a:prstGeom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131840" y="188640"/>
            <a:ext cx="4690708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The vacuum chamber with the ECAL: top view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upe drw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196752"/>
            <a:ext cx="8664932" cy="4752450"/>
          </a:xfrm>
          <a:prstGeom prst="rect">
            <a:avLst/>
          </a:prstGeom>
        </p:spPr>
      </p:pic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2771800" y="188640"/>
            <a:ext cx="520527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The vacuum chamber with the ECAL: front cut view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pe3 drw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484784"/>
            <a:ext cx="4675424" cy="4311232"/>
          </a:xfrm>
          <a:prstGeom prst="rect">
            <a:avLst/>
          </a:prstGeom>
        </p:spPr>
      </p:pic>
      <p:pic>
        <p:nvPicPr>
          <p:cNvPr id="4" name="Image 3" descr="coupe3 drw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62839" y="1196752"/>
            <a:ext cx="4481161" cy="5254815"/>
          </a:xfrm>
          <a:prstGeom prst="rect">
            <a:avLst/>
          </a:prstGeom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2771800" y="260648"/>
            <a:ext cx="4696607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Detail of the gaps between ECAL and chamber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onnection board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980728"/>
            <a:ext cx="4189778" cy="2664296"/>
          </a:xfrm>
          <a:prstGeom prst="rect">
            <a:avLst/>
          </a:prstGeom>
        </p:spPr>
      </p:pic>
      <p:pic>
        <p:nvPicPr>
          <p:cNvPr id="8" name="Image 7" descr="PA2000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4293096"/>
            <a:ext cx="3035829" cy="2276872"/>
          </a:xfrm>
          <a:prstGeom prst="rect">
            <a:avLst/>
          </a:prstGeom>
        </p:spPr>
      </p:pic>
      <p:pic>
        <p:nvPicPr>
          <p:cNvPr id="9" name="Image 8" descr="PA2801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4005064"/>
            <a:ext cx="3168352" cy="2376264"/>
          </a:xfrm>
          <a:prstGeom prst="rect">
            <a:avLst/>
          </a:prstGeom>
        </p:spPr>
      </p:pic>
      <p:pic>
        <p:nvPicPr>
          <p:cNvPr id="11" name="Image 10" descr="connection board 2.bmp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548680"/>
            <a:ext cx="2548342" cy="3316502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rot="5400000">
            <a:off x="7128284" y="1088740"/>
            <a:ext cx="79208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5688124" y="1088740"/>
            <a:ext cx="1440160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707904" y="1052736"/>
            <a:ext cx="8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623720" y="4046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 mother board R + L</a:t>
            </a:r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5759624" y="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 Connection board R + L</a:t>
            </a:r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755576" y="3356992"/>
            <a:ext cx="338437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Connection similar to DVCS</a:t>
            </a:r>
            <a:endParaRPr lang="en-US"/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2124522" y="3572222"/>
            <a:ext cx="100811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0800000">
            <a:off x="5868144" y="2060848"/>
            <a:ext cx="1944216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487816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Copper plate </a:t>
            </a:r>
            <a:endParaRPr lang="en-US"/>
          </a:p>
        </p:txBody>
      </p:sp>
      <p:sp>
        <p:nvSpPr>
          <p:cNvPr id="18" name="ZoneTexte 1"/>
          <p:cNvSpPr txBox="1">
            <a:spLocks noChangeArrowheads="1"/>
          </p:cNvSpPr>
          <p:nvPr/>
        </p:nvSpPr>
        <p:spPr bwMode="auto">
          <a:xfrm>
            <a:off x="1403648" y="116632"/>
            <a:ext cx="4140877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Connection to the preamps and read-out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pper plate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268760"/>
            <a:ext cx="4672063" cy="4310355"/>
          </a:xfrm>
          <a:prstGeom prst="rect">
            <a:avLst/>
          </a:prstGeom>
        </p:spPr>
      </p:pic>
      <p:pic>
        <p:nvPicPr>
          <p:cNvPr id="3" name="Image 2" descr="insulation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9504" y="1556792"/>
            <a:ext cx="4464496" cy="33731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47664" y="52292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Copper plates with cooling tubes around the Ecal</a:t>
            </a:r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5004048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mm foam for insulation</a:t>
            </a:r>
            <a:endParaRPr lang="en-US" dirty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3707904" y="260648"/>
            <a:ext cx="200888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/>
              <a:t>Thermal enclosure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ambre axo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71800" y="3140968"/>
            <a:ext cx="3888432" cy="3499589"/>
          </a:xfrm>
          <a:prstGeom prst="rect">
            <a:avLst/>
          </a:prstGeom>
        </p:spPr>
      </p:pic>
      <p:pic>
        <p:nvPicPr>
          <p:cNvPr id="6" name="Image 5" descr="chambre en coupe.bmp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836712"/>
            <a:ext cx="8141314" cy="288032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rot="16200000" flipV="1">
            <a:off x="6084168" y="2924944"/>
            <a:ext cx="144016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7272300" y="1376772"/>
            <a:ext cx="86409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259632" y="2852936"/>
            <a:ext cx="144016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1115616" y="2780928"/>
            <a:ext cx="86409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29" idx="0"/>
          </p:cNvCxnSpPr>
          <p:nvPr/>
        </p:nvCxnSpPr>
        <p:spPr>
          <a:xfrm rot="5400000" flipH="1" flipV="1">
            <a:off x="4734018" y="2798930"/>
            <a:ext cx="1008112" cy="252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2123728" y="4293096"/>
            <a:ext cx="864096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>
            <a:off x="6516216" y="4941168"/>
            <a:ext cx="50405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 mm</a:t>
            </a:r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7668344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 mm</a:t>
            </a:r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7020272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 mm</a:t>
            </a:r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1259632" y="42930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10 mm</a:t>
            </a:r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7020272" y="4725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10 mm</a:t>
            </a:r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4283968" y="34290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Honneycomb pillar</a:t>
            </a:r>
            <a:endParaRPr lang="en-US"/>
          </a:p>
        </p:txBody>
      </p:sp>
      <p:sp>
        <p:nvSpPr>
          <p:cNvPr id="21" name="ZoneTexte 1"/>
          <p:cNvSpPr txBox="1">
            <a:spLocks noChangeArrowheads="1"/>
          </p:cNvSpPr>
          <p:nvPr/>
        </p:nvSpPr>
        <p:spPr bwMode="auto">
          <a:xfrm>
            <a:off x="3203848" y="188640"/>
            <a:ext cx="417601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/>
              <a:t>Stainless steel vacuum chamber design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ambre en coupe drawing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052736"/>
            <a:ext cx="9012560" cy="53251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9632" y="8367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Internal shape in conformity with </a:t>
            </a:r>
            <a:r>
              <a:rPr lang="en-US" sz="1400" b="1" dirty="0" err="1" smtClean="0"/>
              <a:t>Jlab</a:t>
            </a:r>
            <a:r>
              <a:rPr lang="en-US" sz="1400" b="1" dirty="0" smtClean="0"/>
              <a:t> information except electron Left hole shifted of 4 mm to right ,elliptic shape R 26.63</a:t>
            </a:r>
            <a:endParaRPr lang="en-US" sz="1400" b="1" dirty="0"/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195736" y="188640"/>
            <a:ext cx="601639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Stainless steel vacuum chamber dimensions: front cut view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mbre vu dessus drawing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980728"/>
            <a:ext cx="6832264" cy="4862964"/>
          </a:xfrm>
          <a:prstGeom prst="rect">
            <a:avLst/>
          </a:prstGeom>
        </p:spPr>
      </p:pic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2195736" y="188640"/>
            <a:ext cx="5867312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Stainless steel vacuum chamber dimensions: top cut view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eformee ch 2mm et 3mm.b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268760"/>
            <a:ext cx="7862923" cy="4842908"/>
          </a:xfrm>
          <a:prstGeom prst="rect">
            <a:avLst/>
          </a:prstGeom>
        </p:spPr>
      </p:pic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2195736" y="188640"/>
            <a:ext cx="5912196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Stainless steel vacuum chamber calculation: deformations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tress ch 2mm et 3mm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908720"/>
            <a:ext cx="7344816" cy="48739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40152" y="422108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Stainless steal: 304 L WN 1.4306.</a:t>
            </a:r>
          </a:p>
          <a:p>
            <a:r>
              <a:rPr lang="en-US" sz="1200" smtClean="0"/>
              <a:t>Rp0,2  Elastic Strength = 200 Mpa</a:t>
            </a:r>
          </a:p>
          <a:p>
            <a:r>
              <a:rPr lang="en-US" sz="1200" smtClean="0"/>
              <a:t>Rm (Critical Strength) = 500 Mpa</a:t>
            </a:r>
          </a:p>
          <a:p>
            <a:r>
              <a:rPr lang="en-US" sz="1200" smtClean="0"/>
              <a:t>Norm  CODAP (Pressure vessel) </a:t>
            </a:r>
          </a:p>
          <a:p>
            <a:endParaRPr lang="en-US" sz="1200" smtClean="0"/>
          </a:p>
          <a:p>
            <a:r>
              <a:rPr lang="en-US" sz="1200" smtClean="0">
                <a:solidFill>
                  <a:srgbClr val="FF0000"/>
                </a:solidFill>
              </a:rPr>
              <a:t>Max 2/3 Rp 0.2 = 140 Mpa</a:t>
            </a:r>
            <a:endParaRPr lang="en-US" sz="120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16200000" flipV="1">
            <a:off x="2987824" y="4149080"/>
            <a:ext cx="1368152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771800" y="5517232"/>
            <a:ext cx="2916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Stress max 151 </a:t>
            </a:r>
            <a:r>
              <a:rPr lang="en-US" sz="1200" dirty="0" err="1" smtClean="0"/>
              <a:t>Mpa</a:t>
            </a:r>
            <a:r>
              <a:rPr lang="en-US" sz="1200" dirty="0" smtClean="0"/>
              <a:t> due to corner of pillar are singularity of calculation and not representative</a:t>
            </a:r>
          </a:p>
          <a:p>
            <a:endParaRPr lang="en-US" sz="1200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Max real stress = 130 </a:t>
            </a:r>
            <a:r>
              <a:rPr lang="en-US" sz="1200" b="1" dirty="0" err="1" smtClean="0">
                <a:solidFill>
                  <a:srgbClr val="FF0000"/>
                </a:solidFill>
              </a:rPr>
              <a:t>Mpa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195736" y="188640"/>
            <a:ext cx="521649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Stainless steel vacuum chamber calculation: stress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ambre alu axo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1268760"/>
            <a:ext cx="6239465" cy="45816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Thickness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: 6mm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8064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7030A0"/>
                </a:solidFill>
              </a:rPr>
              <a:t>Thickness</a:t>
            </a:r>
            <a:r>
              <a:rPr lang="fr-FR" dirty="0" smtClean="0">
                <a:solidFill>
                  <a:srgbClr val="7030A0"/>
                </a:solidFill>
              </a:rPr>
              <a:t> : 2mm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88224" y="4365104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Thickness</a:t>
            </a:r>
            <a:r>
              <a:rPr lang="fr-FR" dirty="0" smtClean="0">
                <a:solidFill>
                  <a:srgbClr val="00B050"/>
                </a:solidFill>
              </a:rPr>
              <a:t> : 20 mm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42930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Thickness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 : 3mm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10800000" flipV="1">
            <a:off x="4860032" y="2060848"/>
            <a:ext cx="792088" cy="720080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>
            <a:off x="6084168" y="3645024"/>
            <a:ext cx="792088" cy="648072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2123728" y="3573016"/>
            <a:ext cx="1008112" cy="792088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6200000" flipH="1">
            <a:off x="2231740" y="1664804"/>
            <a:ext cx="1152128" cy="936104"/>
          </a:xfrm>
          <a:prstGeom prst="straightConnector1">
            <a:avLst/>
          </a:prstGeom>
          <a:ln w="222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3203848" y="188640"/>
            <a:ext cx="3650358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Aluminum vacuum chamber design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deformee ch alu.bmp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1340768"/>
            <a:ext cx="6360034" cy="50940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75040" y="5517232"/>
            <a:ext cx="406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Pressure calculated on Honeycomb = 0.97Mpa</a:t>
            </a:r>
          </a:p>
          <a:p>
            <a:endParaRPr lang="en-US" sz="1400" smtClean="0"/>
          </a:p>
          <a:p>
            <a:r>
              <a:rPr lang="en-US" sz="1400" smtClean="0"/>
              <a:t>Crush strength of Aluminum honeycomb</a:t>
            </a:r>
          </a:p>
          <a:p>
            <a:r>
              <a:rPr lang="en-US" sz="1400" smtClean="0"/>
              <a:t>ECM 3.2-130 (Euro composite)=3.38 Mpa</a:t>
            </a:r>
            <a:endParaRPr lang="en-US" sz="1400"/>
          </a:p>
        </p:txBody>
      </p:sp>
      <p:cxnSp>
        <p:nvCxnSpPr>
          <p:cNvPr id="9" name="Connecteur droit avec flèche 8"/>
          <p:cNvCxnSpPr/>
          <p:nvPr/>
        </p:nvCxnSpPr>
        <p:spPr>
          <a:xfrm rot="10800000">
            <a:off x="2987824" y="4869160"/>
            <a:ext cx="2088232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2195736" y="188640"/>
            <a:ext cx="54890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/>
              <a:t>Aluminum vacuum chamber calculation: deformations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591</Words>
  <Application>Microsoft Office PowerPoint</Application>
  <PresentationFormat>Affichage à l'écran (4:3)</PresentationFormat>
  <Paragraphs>122</Paragraphs>
  <Slides>24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 </dc:creator>
  <cp:lastModifiedBy> </cp:lastModifiedBy>
  <cp:revision>128</cp:revision>
  <dcterms:created xsi:type="dcterms:W3CDTF">2011-04-20T05:28:29Z</dcterms:created>
  <dcterms:modified xsi:type="dcterms:W3CDTF">2011-05-27T08:57:19Z</dcterms:modified>
</cp:coreProperties>
</file>